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2" r:id="rId4"/>
    <p:sldId id="293" r:id="rId5"/>
    <p:sldId id="261" r:id="rId6"/>
    <p:sldId id="262" r:id="rId7"/>
    <p:sldId id="263" r:id="rId8"/>
    <p:sldId id="264" r:id="rId9"/>
    <p:sldId id="279" r:id="rId10"/>
    <p:sldId id="265" r:id="rId11"/>
    <p:sldId id="268" r:id="rId12"/>
    <p:sldId id="267" r:id="rId13"/>
    <p:sldId id="266" r:id="rId14"/>
    <p:sldId id="281" r:id="rId15"/>
    <p:sldId id="271" r:id="rId16"/>
    <p:sldId id="272" r:id="rId17"/>
    <p:sldId id="282" r:id="rId18"/>
    <p:sldId id="273" r:id="rId19"/>
    <p:sldId id="274" r:id="rId20"/>
    <p:sldId id="276" r:id="rId21"/>
    <p:sldId id="275" r:id="rId22"/>
    <p:sldId id="277" r:id="rId23"/>
    <p:sldId id="278" r:id="rId24"/>
    <p:sldId id="283" r:id="rId25"/>
    <p:sldId id="284" r:id="rId26"/>
    <p:sldId id="285" r:id="rId27"/>
    <p:sldId id="286" r:id="rId28"/>
    <p:sldId id="287" r:id="rId29"/>
    <p:sldId id="291" r:id="rId30"/>
    <p:sldId id="288" r:id="rId31"/>
    <p:sldId id="28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27DD-783A-4526-AAC8-14B09CEF5290}" type="datetimeFigureOut">
              <a:rPr lang="en-US" smtClean="0"/>
              <a:pPr/>
              <a:t>3/27/2009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D136-F2F3-4EE7-BD32-571008FAA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8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27DD-783A-4526-AAC8-14B09CEF5290}" type="datetimeFigureOut">
              <a:rPr lang="en-US" smtClean="0"/>
              <a:pPr/>
              <a:t>3/27/2009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D136-F2F3-4EE7-BD32-571008FAA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8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27DD-783A-4526-AAC8-14B09CEF5290}" type="datetimeFigureOut">
              <a:rPr lang="en-US" smtClean="0"/>
              <a:pPr/>
              <a:t>3/27/2009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D136-F2F3-4EE7-BD32-571008FAA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8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27DD-783A-4526-AAC8-14B09CEF5290}" type="datetimeFigureOut">
              <a:rPr lang="en-US" smtClean="0"/>
              <a:pPr/>
              <a:t>3/27/2009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D136-F2F3-4EE7-BD32-571008FAA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8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27DD-783A-4526-AAC8-14B09CEF5290}" type="datetimeFigureOut">
              <a:rPr lang="en-US" smtClean="0"/>
              <a:pPr/>
              <a:t>3/27/2009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D136-F2F3-4EE7-BD32-571008FAA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8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27DD-783A-4526-AAC8-14B09CEF5290}" type="datetimeFigureOut">
              <a:rPr lang="en-US" smtClean="0"/>
              <a:pPr/>
              <a:t>3/27/2009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D136-F2F3-4EE7-BD32-571008FAA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8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27DD-783A-4526-AAC8-14B09CEF5290}" type="datetimeFigureOut">
              <a:rPr lang="en-US" smtClean="0"/>
              <a:pPr/>
              <a:t>3/27/2009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D136-F2F3-4EE7-BD32-571008FAA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8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27DD-783A-4526-AAC8-14B09CEF5290}" type="datetimeFigureOut">
              <a:rPr lang="en-US" smtClean="0"/>
              <a:pPr/>
              <a:t>3/27/2009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D136-F2F3-4EE7-BD32-571008FAA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8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27DD-783A-4526-AAC8-14B09CEF5290}" type="datetimeFigureOut">
              <a:rPr lang="en-US" smtClean="0"/>
              <a:pPr/>
              <a:t>3/27/2009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D136-F2F3-4EE7-BD32-571008FAA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8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27DD-783A-4526-AAC8-14B09CEF5290}" type="datetimeFigureOut">
              <a:rPr lang="en-US" smtClean="0"/>
              <a:pPr/>
              <a:t>3/27/2009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D136-F2F3-4EE7-BD32-571008FAA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8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27DD-783A-4526-AAC8-14B09CEF5290}" type="datetimeFigureOut">
              <a:rPr lang="en-US" smtClean="0"/>
              <a:pPr/>
              <a:t>3/27/2009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7D136-F2F3-4EE7-BD32-571008FAA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8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627DD-783A-4526-AAC8-14B09CEF5290}" type="datetimeFigureOut">
              <a:rPr lang="en-US" smtClean="0"/>
              <a:pPr/>
              <a:t>3/27/2009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7D136-F2F3-4EE7-BD32-571008FAA9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8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tiff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7" Type="http://schemas.openxmlformats.org/officeDocument/2006/relationships/image" Target="../media/image65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image" Target="../media/image72.jpeg"/><Relationship Id="rId7" Type="http://schemas.openxmlformats.org/officeDocument/2006/relationships/image" Target="../media/image76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chemeClr val="accent6"/>
                </a:solidFill>
                <a:latin typeface="Comic Sans MS" pitchFamily="66" charset="0"/>
              </a:rPr>
              <a:t>Cherokee Hiking Club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The Hiking Club of the </a:t>
            </a:r>
            <a:b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Southeast Tennessee Mountains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6858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www.CherokeeHikingClub.org </a:t>
            </a:r>
            <a:endParaRPr lang="en-US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Warrior’s Passage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National Scenic Trail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P321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2286000"/>
            <a:ext cx="2905793" cy="2179345"/>
          </a:xfrm>
        </p:spPr>
      </p:pic>
      <p:pic>
        <p:nvPicPr>
          <p:cNvPr id="5" name="Picture 4" descr="WP-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828800"/>
            <a:ext cx="2857500" cy="1200150"/>
          </a:xfrm>
          <a:prstGeom prst="rect">
            <a:avLst/>
          </a:prstGeom>
        </p:spPr>
      </p:pic>
      <p:pic>
        <p:nvPicPr>
          <p:cNvPr id="6" name="Picture 5" descr="WP-4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4191000"/>
            <a:ext cx="2857500" cy="2143125"/>
          </a:xfrm>
          <a:prstGeom prst="rect">
            <a:avLst/>
          </a:prstGeom>
        </p:spPr>
      </p:pic>
      <p:pic>
        <p:nvPicPr>
          <p:cNvPr id="7" name="Picture 6" descr="Al,Ken,Jake(Large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819400"/>
            <a:ext cx="3149599" cy="236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4572000"/>
            <a:ext cx="2163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6"/>
                </a:solidFill>
              </a:rPr>
              <a:t>Waucheesi</a:t>
            </a:r>
            <a:r>
              <a:rPr lang="en-US" sz="2400" dirty="0" smtClean="0">
                <a:solidFill>
                  <a:schemeClr val="accent6"/>
                </a:solidFill>
              </a:rPr>
              <a:t> Bald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1981200"/>
            <a:ext cx="29548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The view from the </a:t>
            </a:r>
            <a:r>
              <a:rPr lang="en-US" sz="2400" dirty="0" smtClean="0">
                <a:solidFill>
                  <a:schemeClr val="accent6"/>
                </a:solidFill>
              </a:rPr>
              <a:t>top</a:t>
            </a:r>
          </a:p>
          <a:p>
            <a:r>
              <a:rPr lang="en-US" sz="2400" dirty="0" smtClean="0">
                <a:solidFill>
                  <a:schemeClr val="accent6"/>
                </a:solidFill>
              </a:rPr>
              <a:t>Prescribed burn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5181600"/>
            <a:ext cx="22501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Crossing Wildcat</a:t>
            </a:r>
          </a:p>
          <a:p>
            <a:r>
              <a:rPr lang="en-US" sz="2400" dirty="0" smtClean="0">
                <a:solidFill>
                  <a:schemeClr val="accent6"/>
                </a:solidFill>
              </a:rPr>
              <a:t>Creek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4800" y="6396335"/>
            <a:ext cx="322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The burned over section</a:t>
            </a:r>
            <a:endParaRPr lang="en-US" sz="24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Warrior’s Passage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National Scenic Trail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6096000"/>
            <a:ext cx="61802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Warriors Passage Trail Blurb </a:t>
            </a:r>
          </a:p>
          <a:p>
            <a:r>
              <a:rPr lang="en-US" sz="2400" dirty="0" smtClean="0">
                <a:solidFill>
                  <a:schemeClr val="accent6"/>
                </a:solidFill>
              </a:rPr>
              <a:t>on our website at www.CherokeeHikingClub.org</a:t>
            </a:r>
          </a:p>
          <a:p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5715000"/>
            <a:ext cx="2199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Trail access map</a:t>
            </a:r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10" name="Picture 9" descr="Warrior's Passage Trail 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447800"/>
            <a:ext cx="3650673" cy="4724400"/>
          </a:xfrm>
          <a:prstGeom prst="rect">
            <a:avLst/>
          </a:prstGeom>
        </p:spPr>
      </p:pic>
      <p:pic>
        <p:nvPicPr>
          <p:cNvPr id="11" name="Picture 10" descr="Warrior's Passage Trail 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1752600"/>
            <a:ext cx="3581400" cy="4634753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Warrior’s Passage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National Scenic Trail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Warriors Passage Trail 2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524000"/>
            <a:ext cx="3960218" cy="4525963"/>
          </a:xfrm>
        </p:spPr>
      </p:pic>
      <p:pic>
        <p:nvPicPr>
          <p:cNvPr id="5" name="Picture 4" descr="Warriors Passage Access Roads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752600"/>
            <a:ext cx="3886200" cy="388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019800"/>
            <a:ext cx="5233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Trail map from trail blurb on our website</a:t>
            </a:r>
          </a:p>
          <a:p>
            <a:r>
              <a:rPr lang="en-US" sz="2400" dirty="0" smtClean="0">
                <a:solidFill>
                  <a:schemeClr val="accent6"/>
                </a:solidFill>
              </a:rPr>
              <a:t>At www.CherokeeHikingClub.org</a:t>
            </a:r>
          </a:p>
          <a:p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5715000"/>
            <a:ext cx="2199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Trail access map</a:t>
            </a:r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8" name="Picture 7" descr="Warriors Passage Trail profile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3124200"/>
            <a:ext cx="3276600" cy="17718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0" y="3657600"/>
            <a:ext cx="188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</a:rPr>
              <a:t>Elevation Profile</a:t>
            </a:r>
            <a:endParaRPr lang="en-US" sz="20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Warrior’s Passage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National Scenic Trail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PC2504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905000"/>
            <a:ext cx="3058193" cy="2293645"/>
          </a:xfrm>
        </p:spPr>
      </p:pic>
      <p:pic>
        <p:nvPicPr>
          <p:cNvPr id="5" name="Picture 4" descr="WP-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191000"/>
            <a:ext cx="2857500" cy="2143125"/>
          </a:xfrm>
          <a:prstGeom prst="rect">
            <a:avLst/>
          </a:prstGeom>
        </p:spPr>
      </p:pic>
      <p:pic>
        <p:nvPicPr>
          <p:cNvPr id="6" name="Picture 5" descr="PC2504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8600" y="1676400"/>
            <a:ext cx="2388895" cy="3185193"/>
          </a:xfrm>
          <a:prstGeom prst="rect">
            <a:avLst/>
          </a:prstGeom>
        </p:spPr>
      </p:pic>
      <p:pic>
        <p:nvPicPr>
          <p:cNvPr id="7" name="Picture 6" descr="P6090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0" y="4267200"/>
            <a:ext cx="2880393" cy="2160295"/>
          </a:xfrm>
          <a:prstGeom prst="rect">
            <a:avLst/>
          </a:prstGeom>
        </p:spPr>
      </p:pic>
      <p:pic>
        <p:nvPicPr>
          <p:cNvPr id="8" name="Picture 7" descr="PC25048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1800" y="1600200"/>
            <a:ext cx="1855495" cy="24739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6248400"/>
            <a:ext cx="149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Lunchtime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1828800"/>
            <a:ext cx="1601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Where the </a:t>
            </a:r>
          </a:p>
          <a:p>
            <a:r>
              <a:rPr lang="en-US" sz="2400" dirty="0" smtClean="0">
                <a:solidFill>
                  <a:schemeClr val="accent6"/>
                </a:solidFill>
              </a:rPr>
              <a:t>fire tower</a:t>
            </a:r>
          </a:p>
          <a:p>
            <a:r>
              <a:rPr lang="en-US" sz="2400" dirty="0" smtClean="0">
                <a:solidFill>
                  <a:schemeClr val="accent6"/>
                </a:solidFill>
              </a:rPr>
              <a:t>Used to be 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6019800"/>
            <a:ext cx="3388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Maintaining </a:t>
            </a:r>
          </a:p>
          <a:p>
            <a:r>
              <a:rPr lang="en-US" sz="2400" dirty="0" smtClean="0">
                <a:solidFill>
                  <a:schemeClr val="accent6"/>
                </a:solidFill>
              </a:rPr>
              <a:t>the trail is not an easy job</a:t>
            </a:r>
            <a:endParaRPr lang="en-US" sz="24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chemeClr val="accent6"/>
                </a:solidFill>
                <a:latin typeface="Comic Sans MS" pitchFamily="66" charset="0"/>
              </a:rPr>
              <a:t>Cherokee Hiking Club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Regular </a:t>
            </a:r>
            <a:r>
              <a:rPr lang="en-US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trailwork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schedule</a:t>
            </a:r>
            <a:b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 the Cherokee National Forest usually on weekdays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6858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www.CherokeeHikingClub.org </a:t>
            </a:r>
            <a:endParaRPr lang="en-US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Trail Maintenance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in the Cherokee National Forest</a:t>
            </a:r>
            <a:endParaRPr lang="en-US" dirty="0"/>
          </a:p>
        </p:txBody>
      </p:sp>
      <p:pic>
        <p:nvPicPr>
          <p:cNvPr id="4" name="Content Placeholder 3" descr="IMG_0506,shrun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828800"/>
            <a:ext cx="3147993" cy="2362200"/>
          </a:xfrm>
        </p:spPr>
      </p:pic>
      <p:pic>
        <p:nvPicPr>
          <p:cNvPr id="5" name="Picture 4" descr="29DEC2008,Ken,Tazz,andJohn,shrun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800" y="3962400"/>
            <a:ext cx="3047406" cy="2286000"/>
          </a:xfrm>
          <a:prstGeom prst="rect">
            <a:avLst/>
          </a:prstGeom>
        </p:spPr>
      </p:pic>
      <p:pic>
        <p:nvPicPr>
          <p:cNvPr id="6" name="Picture 5" descr="P10500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600200"/>
            <a:ext cx="2541295" cy="33883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953000"/>
            <a:ext cx="28642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Sometimes it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rains or we are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working in a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fog bank or the snow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2133600"/>
            <a:ext cx="19239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Sometimes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the adversity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of the trail is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beautiful and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makes it all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worthwhile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2" name="Picture 11" descr="IMG_18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44196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Trail Maintenance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in the Cherokee National Forest</a:t>
            </a:r>
            <a:endParaRPr lang="en-US" dirty="0"/>
          </a:p>
        </p:txBody>
      </p:sp>
      <p:pic>
        <p:nvPicPr>
          <p:cNvPr id="11" name="Picture 10" descr="29DEC2008,KenandTazz,shru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3810000"/>
            <a:ext cx="3656887" cy="2743200"/>
          </a:xfrm>
          <a:prstGeom prst="rect">
            <a:avLst/>
          </a:prstGeom>
        </p:spPr>
      </p:pic>
      <p:pic>
        <p:nvPicPr>
          <p:cNvPr id="12" name="Picture 11" descr="crosscut-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828800"/>
            <a:ext cx="2857500" cy="2143125"/>
          </a:xfrm>
          <a:prstGeom prst="rect">
            <a:avLst/>
          </a:prstGeom>
        </p:spPr>
      </p:pic>
      <p:pic>
        <p:nvPicPr>
          <p:cNvPr id="13" name="Picture 12" descr="IMG_0266,shrun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6515" y="3638282"/>
            <a:ext cx="3065840" cy="2298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4919008"/>
            <a:ext cx="44757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Much of the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CNF Is in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wilderness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and must be maintained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with crosscut </a:t>
            </a:r>
            <a:r>
              <a:rPr lang="en-US" sz="2400" dirty="0" smtClean="0">
                <a:solidFill>
                  <a:srgbClr val="FFFF00"/>
                </a:solidFill>
              </a:rPr>
              <a:t>saw, axe and loppers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5" name="Picture 14" descr="crosscut-5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524000"/>
            <a:ext cx="3200400" cy="2400300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chemeClr val="accent6"/>
                </a:solidFill>
                <a:latin typeface="Comic Sans MS" pitchFamily="66" charset="0"/>
              </a:rPr>
              <a:t>Cherokee Hiking Club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Hikes mostly on weekends</a:t>
            </a:r>
            <a:b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ranging in difficulty from easy to difficult, 3 – 16 miles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6858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www.CherokeeHikingClub.org </a:t>
            </a:r>
            <a:endParaRPr lang="en-US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Bald River Trail</a:t>
            </a:r>
            <a:endParaRPr lang="en-US" dirty="0"/>
          </a:p>
        </p:txBody>
      </p:sp>
      <p:pic>
        <p:nvPicPr>
          <p:cNvPr id="4" name="Picture 3" descr="Bald-River-Trail-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7800"/>
            <a:ext cx="2857500" cy="2143125"/>
          </a:xfrm>
          <a:prstGeom prst="rect">
            <a:avLst/>
          </a:prstGeom>
        </p:spPr>
      </p:pic>
      <p:pic>
        <p:nvPicPr>
          <p:cNvPr id="5" name="Picture 4" descr="jan10hiketellico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3505200"/>
            <a:ext cx="3314700" cy="2209800"/>
          </a:xfrm>
          <a:prstGeom prst="rect">
            <a:avLst/>
          </a:prstGeom>
        </p:spPr>
      </p:pic>
      <p:pic>
        <p:nvPicPr>
          <p:cNvPr id="6" name="Picture 5" descr="19JAN2009,BaldRiverTrail,shrun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295400"/>
            <a:ext cx="3317240" cy="2489200"/>
          </a:xfrm>
          <a:prstGeom prst="rect">
            <a:avLst/>
          </a:prstGeom>
        </p:spPr>
      </p:pic>
      <p:pic>
        <p:nvPicPr>
          <p:cNvPr id="7" name="Picture 6" descr="Bald-River-Trail-4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3581400"/>
            <a:ext cx="2143125" cy="2857500"/>
          </a:xfrm>
          <a:prstGeom prst="rect">
            <a:avLst/>
          </a:prstGeom>
        </p:spPr>
      </p:pic>
      <p:pic>
        <p:nvPicPr>
          <p:cNvPr id="8" name="Picture 7" descr="P11000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4267200"/>
            <a:ext cx="3083593" cy="23126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39394" y="1676400"/>
            <a:ext cx="16046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There is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always more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maintenance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to do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5943600"/>
            <a:ext cx="2094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</a:rPr>
              <a:t>Dogs are welcome</a:t>
            </a:r>
          </a:p>
          <a:p>
            <a:r>
              <a:rPr lang="en-US" sz="2000" dirty="0" smtClean="0">
                <a:solidFill>
                  <a:schemeClr val="accent6"/>
                </a:solidFill>
              </a:rPr>
              <a:t>on our hikes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3581400"/>
            <a:ext cx="2045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Bald River Falls</a:t>
            </a:r>
            <a:endParaRPr lang="en-US" sz="24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Bald River Trail</a:t>
            </a:r>
            <a:endParaRPr lang="en-US" dirty="0"/>
          </a:p>
        </p:txBody>
      </p:sp>
      <p:pic>
        <p:nvPicPr>
          <p:cNvPr id="4" name="Picture 3" descr="Bald River Trail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81200"/>
            <a:ext cx="4143376" cy="4419600"/>
          </a:xfrm>
          <a:prstGeom prst="rect">
            <a:avLst/>
          </a:prstGeom>
        </p:spPr>
      </p:pic>
      <p:pic>
        <p:nvPicPr>
          <p:cNvPr id="5" name="Picture 4" descr="Bald River Trail profile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4876800"/>
            <a:ext cx="3352800" cy="1813034"/>
          </a:xfrm>
          <a:prstGeom prst="rect">
            <a:avLst/>
          </a:prstGeom>
        </p:spPr>
      </p:pic>
      <p:pic>
        <p:nvPicPr>
          <p:cNvPr id="6" name="Picture 5" descr="Bald River Road Access Map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524000"/>
            <a:ext cx="3686175" cy="2522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7800" y="4038600"/>
            <a:ext cx="3042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Maps and profile from </a:t>
            </a:r>
          </a:p>
          <a:p>
            <a:r>
              <a:rPr lang="en-US" sz="2400" dirty="0" smtClean="0">
                <a:solidFill>
                  <a:schemeClr val="accent6"/>
                </a:solidFill>
              </a:rPr>
              <a:t>our trail blurb</a:t>
            </a:r>
            <a:endParaRPr lang="en-US" sz="24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chemeClr val="accent6"/>
                </a:solidFill>
                <a:latin typeface="Comic Sans MS" pitchFamily="66" charset="0"/>
              </a:rPr>
              <a:t>Cherokee Hiking Club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Monthly Meetings</a:t>
            </a:r>
            <a:b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2</a:t>
            </a:r>
            <a:r>
              <a:rPr lang="en-US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nd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Thursday of each Month</a:t>
            </a:r>
            <a:b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6:30 dinner / 7:00 meeting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6858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www.CherokeeHikingClub.org </a:t>
            </a:r>
            <a:endParaRPr lang="en-US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Flats Mountain Trail</a:t>
            </a:r>
            <a:endParaRPr lang="en-US" dirty="0"/>
          </a:p>
        </p:txBody>
      </p:sp>
      <p:pic>
        <p:nvPicPr>
          <p:cNvPr id="4" name="Picture 3" descr="flatsmtn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52600"/>
            <a:ext cx="3333750" cy="2505075"/>
          </a:xfrm>
          <a:prstGeom prst="rect">
            <a:avLst/>
          </a:prstGeom>
        </p:spPr>
      </p:pic>
      <p:pic>
        <p:nvPicPr>
          <p:cNvPr id="5" name="Picture 4" descr="flatsmtn3 square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3886200"/>
            <a:ext cx="2514600" cy="2514600"/>
          </a:xfrm>
          <a:prstGeom prst="rect">
            <a:avLst/>
          </a:prstGeom>
        </p:spPr>
      </p:pic>
      <p:pic>
        <p:nvPicPr>
          <p:cNvPr id="7" name="Picture 6" descr="flatsmtn9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371600"/>
            <a:ext cx="1902768" cy="2856942"/>
          </a:xfrm>
          <a:prstGeom prst="rect">
            <a:avLst/>
          </a:prstGeom>
        </p:spPr>
      </p:pic>
      <p:pic>
        <p:nvPicPr>
          <p:cNvPr id="8" name="Picture 7" descr="flatsmtn10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4038600"/>
            <a:ext cx="2857500" cy="2143125"/>
          </a:xfrm>
          <a:prstGeom prst="rect">
            <a:avLst/>
          </a:prstGeom>
        </p:spPr>
      </p:pic>
      <p:pic>
        <p:nvPicPr>
          <p:cNvPr id="10" name="Picture 9" descr="IMG_18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7400" y="1752600"/>
            <a:ext cx="3048000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7800" y="6396335"/>
            <a:ext cx="3907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Please pet me behind my ears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1371600"/>
            <a:ext cx="263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Hiking in the winter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4200" y="6248400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Lunch</a:t>
            </a:r>
            <a:endParaRPr lang="en-US" sz="24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Flats Mountain Trail</a:t>
            </a:r>
            <a:endParaRPr lang="en-US" dirty="0"/>
          </a:p>
        </p:txBody>
      </p:sp>
      <p:pic>
        <p:nvPicPr>
          <p:cNvPr id="4" name="Picture 3" descr="Flats Mtn Trail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76400"/>
            <a:ext cx="3692770" cy="4800600"/>
          </a:xfrm>
          <a:prstGeom prst="rect">
            <a:avLst/>
          </a:prstGeom>
        </p:spPr>
      </p:pic>
      <p:pic>
        <p:nvPicPr>
          <p:cNvPr id="5" name="Picture 4" descr="Flats Mtn Access Roads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733800"/>
            <a:ext cx="2990850" cy="2990850"/>
          </a:xfrm>
          <a:prstGeom prst="rect">
            <a:avLst/>
          </a:prstGeom>
        </p:spPr>
      </p:pic>
      <p:pic>
        <p:nvPicPr>
          <p:cNvPr id="6" name="Picture 5" descr="Flats Mtn Trail profile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905000"/>
            <a:ext cx="3886200" cy="2101472"/>
          </a:xfrm>
          <a:prstGeom prst="rect">
            <a:avLst/>
          </a:prstGeom>
        </p:spPr>
      </p:pic>
      <p:pic>
        <p:nvPicPr>
          <p:cNvPr id="7" name="Picture 6" descr="Flats Mtn Trail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7400" y="3581400"/>
            <a:ext cx="2438400" cy="31555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4400" y="1295400"/>
            <a:ext cx="3382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Blurbs are on our website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Bob Bald and the Hangover</a:t>
            </a:r>
            <a:endParaRPr lang="en-US" dirty="0"/>
          </a:p>
        </p:txBody>
      </p:sp>
      <p:pic>
        <p:nvPicPr>
          <p:cNvPr id="4" name="Picture 3" descr="bobbald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2505075" cy="3333750"/>
          </a:xfrm>
          <a:prstGeom prst="rect">
            <a:avLst/>
          </a:prstGeom>
        </p:spPr>
      </p:pic>
      <p:pic>
        <p:nvPicPr>
          <p:cNvPr id="5" name="Picture 4" descr="bobbald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581400"/>
            <a:ext cx="3333750" cy="2505075"/>
          </a:xfrm>
          <a:prstGeom prst="rect">
            <a:avLst/>
          </a:prstGeom>
        </p:spPr>
      </p:pic>
      <p:pic>
        <p:nvPicPr>
          <p:cNvPr id="6" name="Picture 5" descr="bobbald8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752600"/>
            <a:ext cx="3333750" cy="2505075"/>
          </a:xfrm>
          <a:prstGeom prst="rect">
            <a:avLst/>
          </a:prstGeom>
        </p:spPr>
      </p:pic>
      <p:pic>
        <p:nvPicPr>
          <p:cNvPr id="7" name="Picture 6" descr="bobbald1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3657600"/>
            <a:ext cx="3333750" cy="25050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733800"/>
            <a:ext cx="1989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View from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Naked Ground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0" y="6172200"/>
            <a:ext cx="1622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Swan Cabin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0" y="6172200"/>
            <a:ext cx="3493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The Hangover at 5000 feet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400" y="2971800"/>
            <a:ext cx="2746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View from Hangover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Bob Bald and the Hangover</a:t>
            </a:r>
            <a:endParaRPr lang="en-US" dirty="0"/>
          </a:p>
        </p:txBody>
      </p:sp>
      <p:pic>
        <p:nvPicPr>
          <p:cNvPr id="3" name="Picture 2" descr="bobbald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00200"/>
            <a:ext cx="3333750" cy="2476500"/>
          </a:xfrm>
          <a:prstGeom prst="rect">
            <a:avLst/>
          </a:prstGeom>
        </p:spPr>
      </p:pic>
      <p:pic>
        <p:nvPicPr>
          <p:cNvPr id="4" name="Picture 3" descr="bobbald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905000"/>
            <a:ext cx="3333750" cy="2295525"/>
          </a:xfrm>
          <a:prstGeom prst="rect">
            <a:avLst/>
          </a:prstGeom>
        </p:spPr>
      </p:pic>
      <p:pic>
        <p:nvPicPr>
          <p:cNvPr id="6" name="Picture 5" descr="bobbald1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572000"/>
            <a:ext cx="2857500" cy="1466850"/>
          </a:xfrm>
          <a:prstGeom prst="rect">
            <a:avLst/>
          </a:prstGeom>
        </p:spPr>
      </p:pic>
      <p:pic>
        <p:nvPicPr>
          <p:cNvPr id="7" name="Picture 6" descr="bobbald17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4038600"/>
            <a:ext cx="2857500" cy="2143125"/>
          </a:xfrm>
          <a:prstGeom prst="rect">
            <a:avLst/>
          </a:prstGeom>
        </p:spPr>
      </p:pic>
      <p:pic>
        <p:nvPicPr>
          <p:cNvPr id="8" name="Picture 7" descr="P62301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3000" y="4445000"/>
            <a:ext cx="1809750" cy="2413000"/>
          </a:xfrm>
          <a:prstGeom prst="rect">
            <a:avLst/>
          </a:prstGeom>
        </p:spPr>
      </p:pic>
      <p:pic>
        <p:nvPicPr>
          <p:cNvPr id="9" name="Picture 8" descr="bobbald1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2667000"/>
            <a:ext cx="1828800" cy="2438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5800" y="2057400"/>
            <a:ext cx="2497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Lunch on Bob Bald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3429000"/>
            <a:ext cx="1922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The Hangover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6172200"/>
            <a:ext cx="840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Haoe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95600" y="5715000"/>
            <a:ext cx="1290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Bob Bald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09048" y="5257800"/>
            <a:ext cx="26349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Entering </a:t>
            </a:r>
            <a:r>
              <a:rPr lang="en-US" sz="2000" dirty="0" err="1" smtClean="0">
                <a:solidFill>
                  <a:srgbClr val="FFFF00"/>
                </a:solidFill>
              </a:rPr>
              <a:t>Citico</a:t>
            </a:r>
            <a:r>
              <a:rPr lang="en-US" sz="2000" dirty="0" smtClean="0">
                <a:solidFill>
                  <a:srgbClr val="FFFF00"/>
                </a:solidFill>
              </a:rPr>
              <a:t> Creek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Wilderness, leaving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Joyce Kilmer – </a:t>
            </a:r>
            <a:r>
              <a:rPr lang="en-US" sz="2000" dirty="0" err="1" smtClean="0">
                <a:solidFill>
                  <a:srgbClr val="FFFF00"/>
                </a:solidFill>
              </a:rPr>
              <a:t>Slickrock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Wilderness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chemeClr val="accent6"/>
                </a:solidFill>
                <a:latin typeface="Comic Sans MS" pitchFamily="66" charset="0"/>
              </a:rPr>
              <a:t>Cherokee Hiking Club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Backpack Trips – 3-4 per year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6858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www.CherokeeHikingClub.org </a:t>
            </a:r>
            <a:endParaRPr lang="en-US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Snowbird Wilderness Backpack</a:t>
            </a:r>
            <a:endParaRPr lang="en-US" dirty="0"/>
          </a:p>
        </p:txBody>
      </p:sp>
      <p:pic>
        <p:nvPicPr>
          <p:cNvPr id="3" name="Picture 2" descr="P520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752600"/>
            <a:ext cx="2981993" cy="2236495"/>
          </a:xfrm>
          <a:prstGeom prst="rect">
            <a:avLst/>
          </a:prstGeom>
        </p:spPr>
      </p:pic>
      <p:pic>
        <p:nvPicPr>
          <p:cNvPr id="4" name="Picture 3" descr="P72606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3810000"/>
            <a:ext cx="2819400" cy="2114550"/>
          </a:xfrm>
          <a:prstGeom prst="rect">
            <a:avLst/>
          </a:prstGeom>
        </p:spPr>
      </p:pic>
      <p:pic>
        <p:nvPicPr>
          <p:cNvPr id="6" name="Picture 5" descr="P72606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1600200"/>
            <a:ext cx="3048000" cy="2286000"/>
          </a:xfrm>
          <a:prstGeom prst="rect">
            <a:avLst/>
          </a:prstGeom>
        </p:spPr>
      </p:pic>
      <p:pic>
        <p:nvPicPr>
          <p:cNvPr id="7" name="Picture 6" descr="P5260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1200" y="3733800"/>
            <a:ext cx="2778793" cy="2084095"/>
          </a:xfrm>
          <a:prstGeom prst="rect">
            <a:avLst/>
          </a:prstGeom>
        </p:spPr>
      </p:pic>
      <p:pic>
        <p:nvPicPr>
          <p:cNvPr id="8" name="Picture 7" descr="P5200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91000" y="4114800"/>
            <a:ext cx="1931695" cy="25755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1371600"/>
            <a:ext cx="1849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Big Snowbird</a:t>
            </a:r>
          </a:p>
          <a:p>
            <a:r>
              <a:rPr lang="en-US" sz="2400" dirty="0" smtClean="0">
                <a:solidFill>
                  <a:schemeClr val="accent6"/>
                </a:solidFill>
              </a:rPr>
              <a:t>Creek Middle</a:t>
            </a:r>
          </a:p>
          <a:p>
            <a:r>
              <a:rPr lang="en-US" sz="2400" dirty="0" smtClean="0">
                <a:solidFill>
                  <a:schemeClr val="accent6"/>
                </a:solidFill>
              </a:rPr>
              <a:t>Falls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6172200"/>
            <a:ext cx="3277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Big Snowbird Upper Falls</a:t>
            </a:r>
            <a:endParaRPr lang="en-US" sz="24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Pot Point, Signal Point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&amp; Mullins Cove Trails</a:t>
            </a:r>
            <a:endParaRPr lang="en-US" dirty="0"/>
          </a:p>
        </p:txBody>
      </p:sp>
      <p:pic>
        <p:nvPicPr>
          <p:cNvPr id="3" name="Picture 2" descr="#C937990172113#P147990172113#F8#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371600"/>
            <a:ext cx="2362200" cy="2876211"/>
          </a:xfrm>
          <a:prstGeom prst="rect">
            <a:avLst/>
          </a:prstGeom>
        </p:spPr>
      </p:pic>
      <p:pic>
        <p:nvPicPr>
          <p:cNvPr id="4" name="Picture 3" descr="#C937990172113#P547990172113#F8#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4343400"/>
            <a:ext cx="3060766" cy="2292585"/>
          </a:xfrm>
          <a:prstGeom prst="rect">
            <a:avLst/>
          </a:prstGeom>
        </p:spPr>
      </p:pic>
      <p:pic>
        <p:nvPicPr>
          <p:cNvPr id="5" name="Picture 4" descr="100_10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0600" y="4114800"/>
            <a:ext cx="2874745" cy="2133600"/>
          </a:xfrm>
          <a:prstGeom prst="rect">
            <a:avLst/>
          </a:prstGeom>
        </p:spPr>
      </p:pic>
      <p:pic>
        <p:nvPicPr>
          <p:cNvPr id="6" name="Picture 5" descr="#C937990172113#P837990172113#F8#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67000" y="3429000"/>
            <a:ext cx="1942504" cy="1454981"/>
          </a:xfrm>
          <a:prstGeom prst="rect">
            <a:avLst/>
          </a:prstGeom>
        </p:spPr>
      </p:pic>
      <p:pic>
        <p:nvPicPr>
          <p:cNvPr id="7" name="Picture 6" descr="100_10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4594" y="3124200"/>
            <a:ext cx="2669406" cy="1981200"/>
          </a:xfrm>
          <a:prstGeom prst="rect">
            <a:avLst/>
          </a:prstGeom>
        </p:spPr>
      </p:pic>
      <p:pic>
        <p:nvPicPr>
          <p:cNvPr id="8" name="Picture 7" descr="mullinscove1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1295400"/>
            <a:ext cx="2000250" cy="2667000"/>
          </a:xfrm>
          <a:prstGeom prst="rect">
            <a:avLst/>
          </a:prstGeom>
        </p:spPr>
      </p:pic>
      <p:pic>
        <p:nvPicPr>
          <p:cNvPr id="9" name="Picture 8" descr="mullinscove2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200" y="1524000"/>
            <a:ext cx="2311400" cy="17335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95600" y="2286000"/>
            <a:ext cx="1563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Mushroom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Rock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5867400"/>
            <a:ext cx="1426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Snooper’s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Rock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0" y="4343400"/>
            <a:ext cx="2191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Sunset over the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Tennessee River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2800" y="2819400"/>
            <a:ext cx="1786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Mullins Cove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3657600"/>
            <a:ext cx="2329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Fat Man’s </a:t>
            </a:r>
            <a:r>
              <a:rPr lang="en-US" sz="2400" dirty="0" err="1" smtClean="0">
                <a:solidFill>
                  <a:srgbClr val="FFFF00"/>
                </a:solidFill>
              </a:rPr>
              <a:t>Sqeeze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Pot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Point, Signal Point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&amp;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Mullins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Cove Trails</a:t>
            </a:r>
            <a:endParaRPr lang="en-US" dirty="0"/>
          </a:p>
        </p:txBody>
      </p:sp>
      <p:pic>
        <p:nvPicPr>
          <p:cNvPr id="3" name="Picture 2" descr="P5240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498600"/>
            <a:ext cx="2247900" cy="2997200"/>
          </a:xfrm>
          <a:prstGeom prst="rect">
            <a:avLst/>
          </a:prstGeom>
        </p:spPr>
      </p:pic>
      <p:pic>
        <p:nvPicPr>
          <p:cNvPr id="4" name="Picture 3" descr="100_1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3962400"/>
            <a:ext cx="3080084" cy="2286000"/>
          </a:xfrm>
          <a:prstGeom prst="rect">
            <a:avLst/>
          </a:prstGeom>
        </p:spPr>
      </p:pic>
      <p:pic>
        <p:nvPicPr>
          <p:cNvPr id="5" name="Picture 4" descr="P30100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0" y="1676400"/>
            <a:ext cx="3200400" cy="2400300"/>
          </a:xfrm>
          <a:prstGeom prst="rect">
            <a:avLst/>
          </a:prstGeom>
        </p:spPr>
      </p:pic>
      <p:pic>
        <p:nvPicPr>
          <p:cNvPr id="6" name="Picture 5" descr="P10510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1200" y="3810000"/>
            <a:ext cx="3124200" cy="2343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9800" y="6172200"/>
            <a:ext cx="217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The Rock House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600" y="2438400"/>
            <a:ext cx="9868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Suck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Creek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Bridge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Scenic Spur Trail</a:t>
            </a:r>
            <a:endParaRPr lang="en-US" dirty="0"/>
          </a:p>
        </p:txBody>
      </p:sp>
      <p:pic>
        <p:nvPicPr>
          <p:cNvPr id="4" name="Picture 3" descr="P322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676400"/>
            <a:ext cx="2981993" cy="2236495"/>
          </a:xfrm>
          <a:prstGeom prst="rect">
            <a:avLst/>
          </a:prstGeom>
        </p:spPr>
      </p:pic>
      <p:pic>
        <p:nvPicPr>
          <p:cNvPr id="5" name="Picture 4" descr="P322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4267200"/>
            <a:ext cx="3083593" cy="2312695"/>
          </a:xfrm>
          <a:prstGeom prst="rect">
            <a:avLst/>
          </a:prstGeom>
        </p:spPr>
      </p:pic>
      <p:pic>
        <p:nvPicPr>
          <p:cNvPr id="6" name="Picture 5" descr="P322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00" y="1981200"/>
            <a:ext cx="2880393" cy="2160295"/>
          </a:xfrm>
          <a:prstGeom prst="rect">
            <a:avLst/>
          </a:prstGeom>
        </p:spPr>
      </p:pic>
      <p:pic>
        <p:nvPicPr>
          <p:cNvPr id="7" name="Picture 6" descr="P3220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71800" y="3810000"/>
            <a:ext cx="2981993" cy="2236495"/>
          </a:xfrm>
          <a:prstGeom prst="rect">
            <a:avLst/>
          </a:prstGeom>
        </p:spPr>
      </p:pic>
      <p:pic>
        <p:nvPicPr>
          <p:cNvPr id="9" name="Picture 8" descr="P32200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0" y="1295400"/>
            <a:ext cx="3210593" cy="24079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7600" y="2209800"/>
            <a:ext cx="1536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Cooling off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1295400"/>
            <a:ext cx="3021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Upper Rock Creek Falls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4" name="Picture 13" descr="P322002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4191000"/>
            <a:ext cx="3048000" cy="2286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57400" y="4495800"/>
            <a:ext cx="15593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Lower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Rock Creek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Falls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14800" y="6027003"/>
            <a:ext cx="15593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Crossing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Rock Creek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chemeClr val="accent6"/>
                </a:solidFill>
                <a:latin typeface="Comic Sans MS" pitchFamily="66" charset="0"/>
              </a:rPr>
              <a:t>Cherokee Hiking Club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Join our Club</a:t>
            </a:r>
            <a:b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sz="3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Get fit and have a great time !</a:t>
            </a:r>
            <a:br>
              <a:rPr lang="en-US" sz="3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sz="3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Much more fun than the health club gym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Applications are on our website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6858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www.CherokeeHikingClub.org </a:t>
            </a:r>
            <a:endParaRPr lang="en-US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Our Meetings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 descr="P410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447800"/>
            <a:ext cx="3860800" cy="289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1371600"/>
            <a:ext cx="34076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James telling us about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His backpack trip up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Mount Kilimanjaro</a:t>
            </a:r>
          </a:p>
          <a:p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4800600"/>
            <a:ext cx="358380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Rick showing pictures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From his 2-week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backpack on the CDT in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the Wind River Range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9" name="Picture 8" descr="P80400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3581400"/>
            <a:ext cx="3860800" cy="2895600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Starr Mountain Trail</a:t>
            </a:r>
            <a:endParaRPr lang="en-US" dirty="0"/>
          </a:p>
        </p:txBody>
      </p:sp>
      <p:pic>
        <p:nvPicPr>
          <p:cNvPr id="3" name="Picture 2" descr="P12811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676400"/>
            <a:ext cx="3429000" cy="2571750"/>
          </a:xfrm>
          <a:prstGeom prst="rect">
            <a:avLst/>
          </a:prstGeom>
        </p:spPr>
      </p:pic>
      <p:pic>
        <p:nvPicPr>
          <p:cNvPr id="4" name="Picture 3" descr="P32900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3810000"/>
            <a:ext cx="3352800" cy="2514600"/>
          </a:xfrm>
          <a:prstGeom prst="rect">
            <a:avLst/>
          </a:prstGeom>
        </p:spPr>
      </p:pic>
      <p:pic>
        <p:nvPicPr>
          <p:cNvPr id="6" name="Picture 5" descr="P20710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2057400"/>
            <a:ext cx="3200400" cy="2400300"/>
          </a:xfrm>
          <a:prstGeom prst="rect">
            <a:avLst/>
          </a:prstGeom>
        </p:spPr>
      </p:pic>
      <p:pic>
        <p:nvPicPr>
          <p:cNvPr id="7" name="Picture 6" descr="P32900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8800" y="1219200"/>
            <a:ext cx="3048000" cy="2286000"/>
          </a:xfrm>
          <a:prstGeom prst="rect">
            <a:avLst/>
          </a:prstGeom>
        </p:spPr>
      </p:pic>
      <p:pic>
        <p:nvPicPr>
          <p:cNvPr id="8" name="Picture 7" descr="P329009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57800" y="3048000"/>
            <a:ext cx="2571750" cy="342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6400" y="6027003"/>
            <a:ext cx="3437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Not much of a view today,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but it sure is surreal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48600" y="2667000"/>
            <a:ext cx="1069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Rain or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shine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1752600"/>
            <a:ext cx="2063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Hiwassee River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Turtletown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Falls Trail</a:t>
            </a:r>
            <a:endParaRPr lang="en-US" dirty="0"/>
          </a:p>
        </p:txBody>
      </p:sp>
      <p:pic>
        <p:nvPicPr>
          <p:cNvPr id="3" name="Picture 2" descr="P330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828800"/>
            <a:ext cx="3124200" cy="2343150"/>
          </a:xfrm>
          <a:prstGeom prst="rect">
            <a:avLst/>
          </a:prstGeom>
        </p:spPr>
      </p:pic>
      <p:pic>
        <p:nvPicPr>
          <p:cNvPr id="4" name="Picture 3" descr="P330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4038600"/>
            <a:ext cx="3200400" cy="2400300"/>
          </a:xfrm>
          <a:prstGeom prst="rect">
            <a:avLst/>
          </a:prstGeom>
        </p:spPr>
      </p:pic>
      <p:pic>
        <p:nvPicPr>
          <p:cNvPr id="5" name="Picture 4" descr="P3300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1524000"/>
            <a:ext cx="3149600" cy="2362200"/>
          </a:xfrm>
          <a:prstGeom prst="rect">
            <a:avLst/>
          </a:prstGeom>
        </p:spPr>
      </p:pic>
      <p:pic>
        <p:nvPicPr>
          <p:cNvPr id="6" name="Picture 5" descr="P3300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0" y="3505200"/>
            <a:ext cx="3454400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1800" y="1905000"/>
            <a:ext cx="1577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Upper Falls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4191000"/>
            <a:ext cx="1563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Lower Falls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5200" y="3581400"/>
            <a:ext cx="14294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Lunch at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the Lower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Falls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chemeClr val="accent6"/>
                </a:solidFill>
                <a:latin typeface="Comic Sans MS" pitchFamily="66" charset="0"/>
              </a:rPr>
              <a:t>Cherokee Hiking Club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Hikes mostly on weekends</a:t>
            </a:r>
            <a:b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ranging in difficulty from easy to difficult, 3 – 16 miles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6858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www.CherokeeHikingClub.org </a:t>
            </a:r>
            <a:endParaRPr lang="en-US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Big Frog Wilderness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38200" y="838200"/>
          <a:ext cx="7543800" cy="5829300"/>
        </p:xfrm>
        <a:graphic>
          <a:graphicData uri="http://schemas.openxmlformats.org/presentationml/2006/ole">
            <p:oleObj spid="_x0000_s1026" name="Acrobat Document" r:id="rId3" imgW="7543665" imgH="5829300" progId="AcroExch.Document.7">
              <p:embed/>
            </p:oleObj>
          </a:graphicData>
        </a:graphic>
      </p:graphicFrame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Big Frog Wilderness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Content Placeholder 6" descr="bigfrog3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447800"/>
            <a:ext cx="2505075" cy="3333750"/>
          </a:xfrm>
        </p:spPr>
      </p:pic>
      <p:pic>
        <p:nvPicPr>
          <p:cNvPr id="8" name="Picture 7" descr="bigfrog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3524250"/>
            <a:ext cx="2505075" cy="3333750"/>
          </a:xfrm>
          <a:prstGeom prst="rect">
            <a:avLst/>
          </a:prstGeom>
        </p:spPr>
      </p:pic>
      <p:pic>
        <p:nvPicPr>
          <p:cNvPr id="9" name="Picture 8" descr="bigfrog6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600200"/>
            <a:ext cx="3333750" cy="2505075"/>
          </a:xfrm>
          <a:prstGeom prst="rect">
            <a:avLst/>
          </a:prstGeom>
        </p:spPr>
      </p:pic>
      <p:pic>
        <p:nvPicPr>
          <p:cNvPr id="11" name="Picture 10" descr="bigfrog7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3733800"/>
            <a:ext cx="3033713" cy="26306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76400" y="6248400"/>
            <a:ext cx="1344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Bear Scat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4876800"/>
            <a:ext cx="2397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The Green Tunnel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43800" y="2133600"/>
            <a:ext cx="13310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Kiosk at </a:t>
            </a:r>
          </a:p>
          <a:p>
            <a:r>
              <a:rPr lang="en-US" sz="2400" dirty="0" smtClean="0">
                <a:solidFill>
                  <a:schemeClr val="accent6"/>
                </a:solidFill>
              </a:rPr>
              <a:t>Trailhead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6396335"/>
            <a:ext cx="2136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Overgrown sign</a:t>
            </a:r>
            <a:endParaRPr lang="en-US" sz="24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Big Frog Wilderness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bigfrog5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00200"/>
            <a:ext cx="3333750" cy="2505075"/>
          </a:xfrm>
        </p:spPr>
      </p:pic>
      <p:pic>
        <p:nvPicPr>
          <p:cNvPr id="6" name="Picture 5" descr="P11210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3810000"/>
            <a:ext cx="3352800" cy="2514600"/>
          </a:xfrm>
          <a:prstGeom prst="rect">
            <a:avLst/>
          </a:prstGeom>
        </p:spPr>
      </p:pic>
      <p:pic>
        <p:nvPicPr>
          <p:cNvPr id="7" name="Picture 6" descr="P11210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1400" y="1828800"/>
            <a:ext cx="3124200" cy="2343150"/>
          </a:xfrm>
          <a:prstGeom prst="rect">
            <a:avLst/>
          </a:prstGeom>
        </p:spPr>
      </p:pic>
      <p:pic>
        <p:nvPicPr>
          <p:cNvPr id="8" name="Picture 7" descr="PICT01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1200" y="3962400"/>
            <a:ext cx="2844800" cy="2133600"/>
          </a:xfrm>
          <a:prstGeom prst="rect">
            <a:avLst/>
          </a:prstGeom>
        </p:spPr>
      </p:pic>
      <p:pic>
        <p:nvPicPr>
          <p:cNvPr id="9" name="Picture 8" descr="100_28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1295400"/>
            <a:ext cx="2743200" cy="2057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6396335"/>
            <a:ext cx="2872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Crossing Rough Creek</a:t>
            </a:r>
            <a:endParaRPr lang="en-US" sz="24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Big Frog Wilderness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Big-Frog-Moonlight-8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52600"/>
            <a:ext cx="3039894" cy="2286000"/>
          </a:xfrm>
        </p:spPr>
      </p:pic>
      <p:pic>
        <p:nvPicPr>
          <p:cNvPr id="5" name="Picture 4" descr="Big-Frog-Moonlight-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505200"/>
            <a:ext cx="1905000" cy="2857500"/>
          </a:xfrm>
          <a:prstGeom prst="rect">
            <a:avLst/>
          </a:prstGeom>
        </p:spPr>
      </p:pic>
      <p:pic>
        <p:nvPicPr>
          <p:cNvPr id="6" name="Picture 5" descr="Big-Frog-Moonlight-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676400"/>
            <a:ext cx="3333750" cy="2505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5000" y="4800600"/>
            <a:ext cx="2738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/>
                </a:solidFill>
              </a:rPr>
              <a:t>Moonlight Hike</a:t>
            </a:r>
            <a:endParaRPr lang="en-US" sz="3200" dirty="0">
              <a:solidFill>
                <a:schemeClr val="accent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3962400"/>
            <a:ext cx="2767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chemeClr val="accent6"/>
                </a:solidFill>
              </a:rPr>
              <a:t>Adelgid</a:t>
            </a:r>
            <a:r>
              <a:rPr lang="en-US" sz="2400" dirty="0" smtClean="0">
                <a:solidFill>
                  <a:schemeClr val="accent6"/>
                </a:solidFill>
              </a:rPr>
              <a:t> on hemlocks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3733800"/>
            <a:ext cx="2596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Sunset at 4600 feet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6200" y="6396335"/>
            <a:ext cx="2317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Snacks at the top</a:t>
            </a:r>
            <a:endParaRPr lang="en-US" sz="24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chemeClr val="accent6"/>
                </a:solidFill>
                <a:latin typeface="Comic Sans MS" pitchFamily="66" charset="0"/>
              </a:rPr>
              <a:t>Cherokee Hiking Club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Join our Club</a:t>
            </a:r>
            <a:b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sz="3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Get fit and have a great time !</a:t>
            </a:r>
            <a:br>
              <a:rPr lang="en-US" sz="3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sz="3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Much more fun than the health club gym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Applications are on our website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685800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www.CherokeeHikingClub.org </a:t>
            </a:r>
            <a:endParaRPr lang="en-US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 advClick="0" advTm="8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398</Words>
  <Application>Microsoft Office PowerPoint</Application>
  <PresentationFormat>On-screen Show (4:3)</PresentationFormat>
  <Paragraphs>149</Paragraphs>
  <Slides>31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Acrobat Document</vt:lpstr>
      <vt:lpstr>Cherokee Hiking Club The Hiking Club of the  Southeast Tennessee Mountains</vt:lpstr>
      <vt:lpstr>Cherokee Hiking Club Monthly Meetings 2nd Thursday of each Month 6:30 dinner / 7:00 meeting</vt:lpstr>
      <vt:lpstr>Our Meetings</vt:lpstr>
      <vt:lpstr>Cherokee Hiking Club Hikes mostly on weekends ranging in difficulty from easy to difficult, 3 – 16 miles</vt:lpstr>
      <vt:lpstr>Big Frog Wilderness</vt:lpstr>
      <vt:lpstr>Big Frog Wilderness</vt:lpstr>
      <vt:lpstr>Big Frog Wilderness</vt:lpstr>
      <vt:lpstr>Big Frog Wilderness</vt:lpstr>
      <vt:lpstr>Cherokee Hiking Club Join our Club Get fit and have a great time ! Much more fun than the health club gym Applications are on our website</vt:lpstr>
      <vt:lpstr>Warrior’s Passage  National Scenic Trail</vt:lpstr>
      <vt:lpstr>Warrior’s Passage  National Scenic Trail</vt:lpstr>
      <vt:lpstr>Warrior’s Passage  National Scenic Trail</vt:lpstr>
      <vt:lpstr>Warrior’s Passage  National Scenic Trail</vt:lpstr>
      <vt:lpstr>Cherokee Hiking Club Regular trailwork schedule in the Cherokee National Forest usually on weekdays</vt:lpstr>
      <vt:lpstr>Trail Maintenance in the Cherokee National Forest</vt:lpstr>
      <vt:lpstr>Trail Maintenance in the Cherokee National Forest</vt:lpstr>
      <vt:lpstr>Cherokee Hiking Club Hikes mostly on weekends ranging in difficulty from easy to difficult, 3 – 16 miles</vt:lpstr>
      <vt:lpstr>Bald River Trail</vt:lpstr>
      <vt:lpstr>Bald River Trail</vt:lpstr>
      <vt:lpstr>Flats Mountain Trail</vt:lpstr>
      <vt:lpstr>Flats Mountain Trail</vt:lpstr>
      <vt:lpstr>Bob Bald and the Hangover</vt:lpstr>
      <vt:lpstr>Bob Bald and the Hangover</vt:lpstr>
      <vt:lpstr>Cherokee Hiking Club Backpack Trips – 3-4 per year</vt:lpstr>
      <vt:lpstr>Snowbird Wilderness Backpack</vt:lpstr>
      <vt:lpstr>Pot Point, Signal Point  &amp; Mullins Cove Trails</vt:lpstr>
      <vt:lpstr>Pot Point, Signal Point  &amp; Mullins Cove Trails</vt:lpstr>
      <vt:lpstr>Scenic Spur Trail</vt:lpstr>
      <vt:lpstr>Cherokee Hiking Club Join our Club Get fit and have a great time ! Much more fun than the health club gym Applications are on our website</vt:lpstr>
      <vt:lpstr>Starr Mountain Trail</vt:lpstr>
      <vt:lpstr>Turtletown Falls Trail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Cherokee Hiking Club The hiking club of Southeast Tennessee</dc:title>
  <dc:creator>Richard Harris</dc:creator>
  <cp:lastModifiedBy>Richard Harris</cp:lastModifiedBy>
  <cp:revision>41</cp:revision>
  <dcterms:created xsi:type="dcterms:W3CDTF">2009-03-27T16:33:11Z</dcterms:created>
  <dcterms:modified xsi:type="dcterms:W3CDTF">2009-03-28T03:54:05Z</dcterms:modified>
</cp:coreProperties>
</file>